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sldIdLst>
    <p:sldId id="257" r:id="rId3"/>
    <p:sldId id="260" r:id="rId4"/>
    <p:sldId id="261" r:id="rId6"/>
    <p:sldId id="279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80" r:id="rId19"/>
    <p:sldId id="274" r:id="rId20"/>
    <p:sldId id="275" r:id="rId21"/>
    <p:sldId id="276" r:id="rId22"/>
    <p:sldId id="297" r:id="rId23"/>
    <p:sldId id="277" r:id="rId24"/>
  </p:sldIdLst>
  <p:sldSz cx="12192000" cy="6858000"/>
  <p:notesSz cx="6858000" cy="9144000"/>
  <p:embeddedFontLst>
    <p:embeddedFont>
      <p:font typeface="Agency FB" panose="020B0503020202020204" pitchFamily="34" charset="0"/>
      <p:regular r:id="rId29"/>
      <p:bold r:id="rId30"/>
    </p:embeddedFont>
    <p:embeddedFont>
      <p:font typeface="锐字锐线怒放黑简1.0" panose="02010604000000000000" pitchFamily="2" charset="-122"/>
      <p:regular r:id="rId31"/>
    </p:embeddedFont>
    <p:embeddedFont>
      <p:font typeface="微软雅黑" panose="020B0503020204020204" charset="-122"/>
      <p:regular r:id="rId32"/>
    </p:embeddedFont>
    <p:embeddedFont>
      <p:font typeface="Calibri" panose="020F0502020204030204" charset="0"/>
      <p:regular r:id="rId33"/>
      <p:bold r:id="rId34"/>
      <p:italic r:id="rId35"/>
      <p:boldItalic r:id="rId36"/>
    </p:embeddedFont>
    <p:embeddedFont>
      <p:font typeface="等线" panose="02010600030101010101" charset="0"/>
      <p:regular r:id="rId37"/>
      <p:bold r:id="rId38"/>
    </p:embeddedFont>
    <p:embeddedFont>
      <p:font typeface="等线 Light" panose="02010600030101010101" charset="0"/>
      <p:regular r:id="rId3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ce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8E45"/>
    <a:srgbClr val="0F9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57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9" Type="http://schemas.openxmlformats.org/officeDocument/2006/relationships/font" Target="fonts/font11.fntdata"/><Relationship Id="rId38" Type="http://schemas.openxmlformats.org/officeDocument/2006/relationships/font" Target="fonts/font10.fntdata"/><Relationship Id="rId37" Type="http://schemas.openxmlformats.org/officeDocument/2006/relationships/font" Target="fonts/font9.fntdata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/>
          <p:cNvSpPr/>
          <p:nvPr userDrawn="1"/>
        </p:nvSpPr>
        <p:spPr>
          <a:xfrm>
            <a:off x="191589" y="992777"/>
            <a:ext cx="11808822" cy="5686697"/>
          </a:xfrm>
          <a:prstGeom prst="roundRect">
            <a:avLst>
              <a:gd name="adj" fmla="val 1659"/>
            </a:avLst>
          </a:prstGeom>
          <a:solidFill>
            <a:schemeClr val="bg1">
              <a:alpha val="69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蓝色的天空&#10;&#10;描述已自动生成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.xml"/><Relationship Id="rId3" Type="http://schemas.openxmlformats.org/officeDocument/2006/relationships/image" Target="../media/image17.png"/><Relationship Id="rId2" Type="http://schemas.openxmlformats.org/officeDocument/2006/relationships/tags" Target="../tags/tag17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.xml"/><Relationship Id="rId3" Type="http://schemas.openxmlformats.org/officeDocument/2006/relationships/image" Target="../media/image17.png"/><Relationship Id="rId2" Type="http://schemas.openxmlformats.org/officeDocument/2006/relationships/tags" Target="../tags/tag19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.xml"/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5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tags" Target="../tags/tag9.xml"/><Relationship Id="rId4" Type="http://schemas.openxmlformats.org/officeDocument/2006/relationships/image" Target="../media/image4.png"/><Relationship Id="rId3" Type="http://schemas.openxmlformats.org/officeDocument/2006/relationships/tags" Target="../tags/tag8.xml"/><Relationship Id="rId2" Type="http://schemas.openxmlformats.org/officeDocument/2006/relationships/image" Target="../media/image3.png"/><Relationship Id="rId1" Type="http://schemas.openxmlformats.org/officeDocument/2006/relationships/tags" Target="../tags/tag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499110" y="1091565"/>
            <a:ext cx="10739120" cy="3569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8000" dirty="0">
                <a:ln>
                  <a:solidFill>
                    <a:schemeClr val="bg1"/>
                  </a:solidFill>
                </a:ln>
                <a:gradFill>
                  <a:gsLst>
                    <a:gs pos="29000">
                      <a:srgbClr val="068E45"/>
                    </a:gs>
                    <a:gs pos="44000">
                      <a:srgbClr val="068E45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锐字锐线怒放黑简1.0" panose="02010604000000000000" pitchFamily="2" charset="-122"/>
                <a:ea typeface="锐字锐线怒放黑简1.0" panose="02010604000000000000" pitchFamily="2" charset="-122"/>
              </a:rPr>
              <a:t>临床研究管理平台</a:t>
            </a:r>
            <a:r>
              <a:rPr lang="en-US" altLang="zh-CN" sz="8000" dirty="0" err="1">
                <a:ln>
                  <a:solidFill>
                    <a:schemeClr val="bg1"/>
                  </a:solidFill>
                </a:ln>
                <a:gradFill>
                  <a:gsLst>
                    <a:gs pos="29000">
                      <a:srgbClr val="068E45"/>
                    </a:gs>
                    <a:gs pos="44000">
                      <a:srgbClr val="068E45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(eCRS)</a:t>
            </a:r>
            <a:r>
              <a:rPr lang="en-US" altLang="zh-CN" sz="8000" dirty="0">
                <a:ln>
                  <a:solidFill>
                    <a:schemeClr val="bg1"/>
                  </a:solidFill>
                </a:ln>
                <a:gradFill>
                  <a:gsLst>
                    <a:gs pos="29000">
                      <a:srgbClr val="068E45"/>
                    </a:gs>
                    <a:gs pos="44000">
                      <a:srgbClr val="068E45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</a:t>
            </a:r>
            <a:r>
              <a:rPr lang="zh-CN" altLang="en-US" sz="8000" dirty="0">
                <a:ln>
                  <a:solidFill>
                    <a:schemeClr val="bg1"/>
                  </a:solidFill>
                </a:ln>
                <a:gradFill>
                  <a:gsLst>
                    <a:gs pos="29000">
                      <a:srgbClr val="068E45"/>
                    </a:gs>
                    <a:gs pos="44000">
                      <a:srgbClr val="068E45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锐字锐线怒放黑简1.0" panose="02010604000000000000" pitchFamily="2" charset="-122"/>
                <a:ea typeface="锐字锐线怒放黑简1.0" panose="02010604000000000000" pitchFamily="2" charset="-122"/>
              </a:rPr>
              <a:t>操作手册</a:t>
            </a:r>
            <a:endParaRPr lang="zh-CN" altLang="en-US" sz="8800" dirty="0">
              <a:ln>
                <a:solidFill>
                  <a:schemeClr val="bg1"/>
                </a:solidFill>
              </a:ln>
              <a:gradFill>
                <a:gsLst>
                  <a:gs pos="29000">
                    <a:srgbClr val="068E45"/>
                  </a:gs>
                  <a:gs pos="44000">
                    <a:srgbClr val="068E45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锐字锐线怒放黑简1.0" panose="02010604000000000000" pitchFamily="2" charset="-122"/>
              <a:ea typeface="锐字锐线怒放黑简1.0" panose="02010604000000000000" pitchFamily="2" charset="-122"/>
            </a:endParaRPr>
          </a:p>
          <a:p>
            <a:pPr algn="ctr"/>
            <a:r>
              <a:rPr lang="zh-CN" altLang="en-US" sz="6600" dirty="0">
                <a:ln>
                  <a:solidFill>
                    <a:schemeClr val="bg1"/>
                  </a:solidFill>
                </a:ln>
                <a:gradFill>
                  <a:gsLst>
                    <a:gs pos="29000">
                      <a:srgbClr val="068E45"/>
                    </a:gs>
                    <a:gs pos="44000">
                      <a:srgbClr val="068E45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lin ang="5400000" scaled="1"/>
                </a:gradFill>
                <a:latin typeface="锐字锐线怒放黑简1.0" panose="02010604000000000000" pitchFamily="2" charset="-122"/>
                <a:ea typeface="锐字锐线怒放黑简1.0" panose="02010604000000000000" pitchFamily="2" charset="-122"/>
                <a:sym typeface="+mn-ea"/>
              </a:rPr>
              <a:t>研究者操作内容说明</a:t>
            </a:r>
            <a:endParaRPr lang="zh-CN" altLang="en-US" sz="6600" dirty="0">
              <a:ln>
                <a:solidFill>
                  <a:schemeClr val="bg1"/>
                </a:solidFill>
              </a:ln>
              <a:gradFill>
                <a:gsLst>
                  <a:gs pos="29000">
                    <a:srgbClr val="068E45"/>
                  </a:gs>
                  <a:gs pos="44000">
                    <a:srgbClr val="068E45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锐字锐线怒放黑简1.0" panose="02010604000000000000" pitchFamily="2" charset="-122"/>
              <a:ea typeface="锐字锐线怒放黑简1.0" panose="02010604000000000000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/>
        </p:nvSpPr>
        <p:spPr>
          <a:xfrm>
            <a:off x="442030" y="120085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dirty="0">
                <a:ln>
                  <a:solidFill>
                    <a:schemeClr val="bg1"/>
                  </a:solidFill>
                </a:ln>
                <a:gradFill>
                  <a:gsLst>
                    <a:gs pos="29000">
                      <a:srgbClr val="068E45"/>
                    </a:gs>
                    <a:gs pos="44000">
                      <a:srgbClr val="068E45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lin ang="5400000" scaled="1"/>
                </a:gradFill>
                <a:latin typeface="锐字锐线怒放黑简1.0" panose="02010604000000000000" pitchFamily="2" charset="-122"/>
                <a:ea typeface="锐字锐线怒放黑简1.0" panose="02010604000000000000" pitchFamily="2" charset="-122"/>
              </a:rPr>
              <a:t>提交伦理申请</a:t>
            </a:r>
            <a:endParaRPr lang="zh-CN" altLang="en-US" sz="3000" dirty="0">
              <a:ln>
                <a:solidFill>
                  <a:schemeClr val="bg1"/>
                </a:solidFill>
              </a:ln>
              <a:gradFill>
                <a:gsLst>
                  <a:gs pos="29000">
                    <a:srgbClr val="068E45"/>
                  </a:gs>
                  <a:gs pos="44000">
                    <a:srgbClr val="068E45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</a:gsLst>
                <a:lin ang="5400000" scaled="1"/>
              </a:gradFill>
              <a:latin typeface="锐字锐线怒放黑简1.0" panose="02010604000000000000" pitchFamily="2" charset="-122"/>
              <a:ea typeface="锐字锐线怒放黑简1.0" panose="02010604000000000000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08330" y="1075971"/>
            <a:ext cx="1024255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1.</a:t>
            </a:r>
            <a:r>
              <a:rPr lang="zh-CN" sz="1600" b="1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点击“提交伦理材料”即可开始填写项目伦理审查部分的资料；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855" y="1728470"/>
            <a:ext cx="10187305" cy="4785360"/>
          </a:xfrm>
          <a:prstGeom prst="rect">
            <a:avLst/>
          </a:prstGeom>
        </p:spPr>
      </p:pic>
      <p:sp>
        <p:nvSpPr>
          <p:cNvPr id="3" name="右箭头 2"/>
          <p:cNvSpPr/>
          <p:nvPr/>
        </p:nvSpPr>
        <p:spPr>
          <a:xfrm>
            <a:off x="8283575" y="5651500"/>
            <a:ext cx="911860" cy="1485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2680" y="2033270"/>
            <a:ext cx="9946640" cy="4672330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/>
        </p:nvSpPr>
        <p:spPr>
          <a:xfrm>
            <a:off x="442030" y="120085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dirty="0">
                <a:ln>
                  <a:solidFill>
                    <a:schemeClr val="bg1"/>
                  </a:solidFill>
                </a:ln>
                <a:gradFill>
                  <a:gsLst>
                    <a:gs pos="29000">
                      <a:srgbClr val="068E45"/>
                    </a:gs>
                    <a:gs pos="44000">
                      <a:srgbClr val="068E45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lin ang="5400000" scaled="1"/>
                </a:gradFill>
                <a:latin typeface="锐字锐线怒放黑简1.0" panose="02010604000000000000" pitchFamily="2" charset="-122"/>
                <a:ea typeface="锐字锐线怒放黑简1.0" panose="02010604000000000000" pitchFamily="2" charset="-122"/>
                <a:sym typeface="+mn-ea"/>
              </a:rPr>
              <a:t>提交伦理申请</a:t>
            </a:r>
            <a:endParaRPr lang="zh-CN" altLang="en-US" sz="3000" dirty="0">
              <a:ln>
                <a:solidFill>
                  <a:schemeClr val="bg1"/>
                </a:solidFill>
              </a:ln>
              <a:gradFill>
                <a:gsLst>
                  <a:gs pos="29000">
                    <a:srgbClr val="068E45"/>
                  </a:gs>
                  <a:gs pos="44000">
                    <a:srgbClr val="068E45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</a:gsLst>
                <a:lin ang="5400000" scaled="1"/>
              </a:gradFill>
              <a:latin typeface="锐字锐线怒放黑简1.0" panose="02010604000000000000" pitchFamily="2" charset="-122"/>
              <a:ea typeface="锐字锐线怒放黑简1.0" panose="02010604000000000000" pitchFamily="2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608965" y="934085"/>
            <a:ext cx="10243185" cy="1198880"/>
            <a:chOff x="9850" y="1831"/>
            <a:chExt cx="16131" cy="1888"/>
          </a:xfrm>
        </p:grpSpPr>
        <p:sp>
          <p:nvSpPr>
            <p:cNvPr id="25" name="文本框 24"/>
            <p:cNvSpPr txBox="1"/>
            <p:nvPr/>
          </p:nvSpPr>
          <p:spPr>
            <a:xfrm>
              <a:off x="9850" y="1831"/>
              <a:ext cx="16131" cy="18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>
                <a:lnSpc>
                  <a:spcPct val="150000"/>
                </a:lnSpc>
              </a:pPr>
              <a:r>
                <a:rPr lang="en-US" alt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2.</a:t>
              </a:r>
              <a:r>
                <a:rPr lang="zh-CN" altLang="en-US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补充伦理</a:t>
              </a:r>
              <a:r>
                <a:rPr 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材料</a:t>
              </a:r>
              <a:endParaRPr lang="zh-CN" sz="1600" b="1" dirty="0"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indent="0">
                <a:lnSpc>
                  <a:spcPct val="150000"/>
                </a:lnSpc>
              </a:pPr>
              <a:r>
                <a:rPr 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每个页面填写后需点击</a:t>
              </a:r>
              <a:r>
                <a:rPr lang="en-US" alt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“</a:t>
              </a:r>
              <a:r>
                <a:rPr lang="zh-CN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保存当前页面</a:t>
              </a:r>
              <a:r>
                <a:rPr 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”，页面完成填写后，页面状态表示会从</a:t>
              </a:r>
              <a:r>
                <a:rPr lang="en-US" alt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     </a:t>
              </a:r>
              <a:r>
                <a:rPr 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变为</a:t>
              </a:r>
              <a:r>
                <a:rPr lang="en-US" alt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    </a:t>
              </a:r>
              <a:r>
                <a:rPr 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；所有页面均填写完成后，即可点击“</a:t>
              </a:r>
              <a:r>
                <a:rPr lang="zh-CN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提交申请</a:t>
              </a:r>
              <a:r>
                <a:rPr 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”；</a:t>
              </a:r>
              <a:endParaRPr lang="zh-CN" sz="1600" b="1" dirty="0"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pic>
          <p:nvPicPr>
            <p:cNvPr id="26" name="图片 3"/>
            <p:cNvPicPr>
              <a:picLocks noChangeAspect="1"/>
            </p:cNvPicPr>
            <p:nvPr/>
          </p:nvPicPr>
          <p:blipFill>
            <a:blip r:embed="rId2"/>
            <a:srcRect l="12565" t="7317" r="20419" b="11498"/>
            <a:stretch>
              <a:fillRect/>
            </a:stretch>
          </p:blipFill>
          <p:spPr>
            <a:xfrm>
              <a:off x="21171" y="2635"/>
              <a:ext cx="308" cy="280"/>
            </a:xfrm>
            <a:prstGeom prst="rect">
              <a:avLst/>
            </a:prstGeom>
          </p:spPr>
        </p:pic>
        <p:pic>
          <p:nvPicPr>
            <p:cNvPr id="28" name="图片 6"/>
            <p:cNvPicPr>
              <a:picLocks noChangeAspect="1"/>
            </p:cNvPicPr>
            <p:nvPr/>
          </p:nvPicPr>
          <p:blipFill>
            <a:blip r:embed="rId3"/>
            <a:srcRect l="10239" t="10749" r="9215" b="10749"/>
            <a:stretch>
              <a:fillRect/>
            </a:stretch>
          </p:blipFill>
          <p:spPr>
            <a:xfrm>
              <a:off x="22364" y="2635"/>
              <a:ext cx="283" cy="289"/>
            </a:xfrm>
            <a:prstGeom prst="rect">
              <a:avLst/>
            </a:prstGeom>
          </p:spPr>
        </p:pic>
      </p:grp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1395" y="1899920"/>
            <a:ext cx="10189210" cy="4786630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/>
        </p:nvSpPr>
        <p:spPr>
          <a:xfrm>
            <a:off x="442030" y="120085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dirty="0">
                <a:ln>
                  <a:solidFill>
                    <a:schemeClr val="bg1"/>
                  </a:solidFill>
                </a:ln>
                <a:gradFill>
                  <a:gsLst>
                    <a:gs pos="29000">
                      <a:srgbClr val="068E45"/>
                    </a:gs>
                    <a:gs pos="44000">
                      <a:srgbClr val="068E45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lin ang="5400000" scaled="1"/>
                </a:gradFill>
                <a:latin typeface="锐字锐线怒放黑简1.0" panose="02010604000000000000" pitchFamily="2" charset="-122"/>
                <a:ea typeface="锐字锐线怒放黑简1.0" panose="02010604000000000000" pitchFamily="2" charset="-122"/>
                <a:sym typeface="+mn-ea"/>
              </a:rPr>
              <a:t>提交伦理申请</a:t>
            </a:r>
            <a:endParaRPr lang="zh-CN" altLang="en-US" sz="3000" dirty="0">
              <a:ln>
                <a:solidFill>
                  <a:schemeClr val="bg1"/>
                </a:solidFill>
              </a:ln>
              <a:gradFill>
                <a:gsLst>
                  <a:gs pos="29000">
                    <a:srgbClr val="068E45"/>
                  </a:gs>
                  <a:gs pos="44000">
                    <a:srgbClr val="068E45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</a:gsLst>
                <a:lin ang="5400000" scaled="1"/>
              </a:gradFill>
              <a:latin typeface="锐字锐线怒放黑简1.0" panose="02010604000000000000" pitchFamily="2" charset="-122"/>
              <a:ea typeface="锐字锐线怒放黑简1.0" panose="02010604000000000000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17855" y="916008"/>
            <a:ext cx="10243185" cy="9836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3.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回复伦理委员意见</a:t>
            </a:r>
            <a:endParaRPr lang="zh-CN" altLang="en-US" sz="1400" b="0" dirty="0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sz="1400" b="1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伦理委员提出的意见，如果未撤回，则研究者可点击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“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回复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”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按钮来</a:t>
            </a:r>
            <a:r>
              <a:rPr lang="zh-CN" sz="1400" b="1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回复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伦理委员提出的意见；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勾选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“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待回复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”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则只显示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未回复的伦理委员意见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；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01742" y="2972097"/>
            <a:ext cx="3626485" cy="2994660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>
            <a:off x="9928860" y="2843530"/>
            <a:ext cx="394335" cy="12827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右箭头 6"/>
          <p:cNvSpPr/>
          <p:nvPr/>
        </p:nvSpPr>
        <p:spPr>
          <a:xfrm>
            <a:off x="9544050" y="4024630"/>
            <a:ext cx="779145" cy="18224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835" y="1522730"/>
            <a:ext cx="10139045" cy="4763770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/>
        </p:nvSpPr>
        <p:spPr>
          <a:xfrm>
            <a:off x="442030" y="120085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dirty="0">
                <a:ln>
                  <a:solidFill>
                    <a:schemeClr val="bg1"/>
                  </a:solidFill>
                </a:ln>
                <a:gradFill>
                  <a:gsLst>
                    <a:gs pos="29000">
                      <a:srgbClr val="068E45"/>
                    </a:gs>
                    <a:gs pos="44000">
                      <a:srgbClr val="068E45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lin ang="5400000" scaled="1"/>
                </a:gradFill>
                <a:latin typeface="锐字锐线怒放黑简1.0" panose="02010604000000000000" pitchFamily="2" charset="-122"/>
                <a:ea typeface="锐字锐线怒放黑简1.0" panose="02010604000000000000" pitchFamily="2" charset="-122"/>
                <a:sym typeface="+mn-ea"/>
              </a:rPr>
              <a:t>提交伦理申请</a:t>
            </a:r>
            <a:endParaRPr lang="zh-CN" altLang="en-US" sz="3000" dirty="0">
              <a:ln>
                <a:solidFill>
                  <a:schemeClr val="bg1"/>
                </a:solidFill>
              </a:ln>
              <a:gradFill>
                <a:gsLst>
                  <a:gs pos="29000">
                    <a:srgbClr val="068E45"/>
                  </a:gs>
                  <a:gs pos="44000">
                    <a:srgbClr val="068E45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</a:gsLst>
                <a:lin ang="5400000" scaled="1"/>
              </a:gradFill>
              <a:latin typeface="锐字锐线怒放黑简1.0" panose="02010604000000000000" pitchFamily="2" charset="-122"/>
              <a:ea typeface="锐字锐线怒放黑简1.0" panose="02010604000000000000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07695" y="1005522"/>
            <a:ext cx="10243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4.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如果回复内容有问题，研究者通过点击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“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撤销回复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”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修改回复内容；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982210" y="2931795"/>
            <a:ext cx="3626485" cy="2994660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>
          <a:xfrm>
            <a:off x="8778875" y="4757420"/>
            <a:ext cx="911860" cy="1485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005" y="1786890"/>
            <a:ext cx="9907905" cy="4654550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/>
        </p:nvSpPr>
        <p:spPr>
          <a:xfrm>
            <a:off x="442030" y="120085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dirty="0">
                <a:ln>
                  <a:solidFill>
                    <a:schemeClr val="bg1"/>
                  </a:solidFill>
                </a:ln>
                <a:gradFill>
                  <a:gsLst>
                    <a:gs pos="29000">
                      <a:srgbClr val="068E45"/>
                    </a:gs>
                    <a:gs pos="44000">
                      <a:srgbClr val="068E45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lin ang="5400000" scaled="1"/>
                </a:gradFill>
                <a:latin typeface="锐字锐线怒放黑简1.0" panose="02010604000000000000" pitchFamily="2" charset="-122"/>
                <a:ea typeface="锐字锐线怒放黑简1.0" panose="02010604000000000000" pitchFamily="2" charset="-122"/>
              </a:rPr>
              <a:t>提交人遗申请</a:t>
            </a:r>
            <a:endParaRPr lang="zh-CN" altLang="en-US" sz="3000" dirty="0">
              <a:ln>
                <a:solidFill>
                  <a:schemeClr val="bg1"/>
                </a:solidFill>
              </a:ln>
              <a:gradFill>
                <a:gsLst>
                  <a:gs pos="29000">
                    <a:srgbClr val="068E45"/>
                  </a:gs>
                  <a:gs pos="44000">
                    <a:srgbClr val="068E45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</a:gsLst>
                <a:lin ang="5400000" scaled="1"/>
              </a:gradFill>
              <a:latin typeface="锐字锐线怒放黑简1.0" panose="02010604000000000000" pitchFamily="2" charset="-122"/>
              <a:ea typeface="锐字锐线怒放黑简1.0" panose="02010604000000000000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08330" y="1189990"/>
            <a:ext cx="50800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cs typeface="+mn-ea"/>
              </a:rPr>
              <a:t>1.</a:t>
            </a:r>
            <a:r>
              <a:rPr lang="zh-CN" sz="1600" b="1">
                <a:latin typeface="微软雅黑" panose="020B0503020204020204" charset="-122"/>
                <a:ea typeface="微软雅黑" panose="020B0503020204020204" charset="-122"/>
                <a:cs typeface="+mn-ea"/>
              </a:rPr>
              <a:t>点击</a:t>
            </a:r>
            <a:r>
              <a:rPr lang="zh-CN" sz="1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“提交人遗调查表”</a:t>
            </a:r>
            <a:r>
              <a:rPr lang="zh-CN" sz="1600" b="1">
                <a:latin typeface="微软雅黑" panose="020B0503020204020204" charset="-122"/>
                <a:ea typeface="微软雅黑" panose="020B0503020204020204" charset="-122"/>
                <a:cs typeface="+mn-ea"/>
              </a:rPr>
              <a:t>，开始填写人遗调查表；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7986395" y="5123180"/>
            <a:ext cx="911860" cy="1485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/>
        </p:nvSpPr>
        <p:spPr>
          <a:xfrm>
            <a:off x="442030" y="120085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dirty="0">
                <a:ln>
                  <a:solidFill>
                    <a:schemeClr val="bg1"/>
                  </a:solidFill>
                </a:ln>
                <a:gradFill>
                  <a:gsLst>
                    <a:gs pos="29000">
                      <a:srgbClr val="068E45"/>
                    </a:gs>
                    <a:gs pos="44000">
                      <a:srgbClr val="068E45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lin ang="5400000" scaled="1"/>
                </a:gradFill>
                <a:latin typeface="锐字锐线怒放黑简1.0" panose="02010604000000000000" pitchFamily="2" charset="-122"/>
                <a:ea typeface="锐字锐线怒放黑简1.0" panose="02010604000000000000" pitchFamily="2" charset="-122"/>
                <a:sym typeface="+mn-ea"/>
              </a:rPr>
              <a:t>提交人遗申请</a:t>
            </a:r>
            <a:endParaRPr lang="zh-CN" altLang="en-US" sz="3000" dirty="0">
              <a:ln>
                <a:solidFill>
                  <a:schemeClr val="bg1"/>
                </a:solidFill>
              </a:ln>
              <a:gradFill>
                <a:gsLst>
                  <a:gs pos="29000">
                    <a:srgbClr val="068E45"/>
                  </a:gs>
                  <a:gs pos="44000">
                    <a:srgbClr val="068E45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</a:gsLst>
                <a:lin ang="5400000" scaled="1"/>
              </a:gradFill>
              <a:latin typeface="锐字锐线怒放黑简1.0" panose="02010604000000000000" pitchFamily="2" charset="-122"/>
              <a:ea typeface="锐字锐线怒放黑简1.0" panose="02010604000000000000" pitchFamily="2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608330" y="879600"/>
            <a:ext cx="10243185" cy="829945"/>
            <a:chOff x="9835" y="2371"/>
            <a:chExt cx="16131" cy="1307"/>
          </a:xfrm>
        </p:grpSpPr>
        <p:sp>
          <p:nvSpPr>
            <p:cNvPr id="25" name="文本框 24"/>
            <p:cNvSpPr txBox="1"/>
            <p:nvPr/>
          </p:nvSpPr>
          <p:spPr>
            <a:xfrm>
              <a:off x="9835" y="2371"/>
              <a:ext cx="16131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>
                <a:lnSpc>
                  <a:spcPct val="150000"/>
                </a:lnSpc>
              </a:pPr>
              <a:r>
                <a:rPr lang="en-US" alt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2.</a:t>
              </a:r>
              <a:r>
                <a:rPr 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填写人遗调查表</a:t>
              </a:r>
              <a:r>
                <a:rPr 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，页面填写后需点击</a:t>
              </a:r>
              <a:r>
                <a:rPr lang="zh-CN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“保存当前页面”</a:t>
              </a:r>
              <a:r>
                <a:rPr 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，页面完成填写后，页面状态标识会从</a:t>
              </a:r>
              <a:r>
                <a:rPr lang="en-US" alt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     </a:t>
              </a:r>
              <a:r>
                <a:rPr 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变为</a:t>
              </a:r>
              <a:r>
                <a:rPr lang="en-US" alt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    </a:t>
              </a:r>
              <a:r>
                <a:rPr 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；所有页面均填写完成后，即可点击</a:t>
              </a:r>
              <a:r>
                <a:rPr lang="zh-CN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“提交申请”</a:t>
              </a:r>
              <a:r>
                <a:rPr 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；</a:t>
              </a:r>
              <a:endParaRPr lang="zh-CN" sz="1600" b="1" dirty="0"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pic>
          <p:nvPicPr>
            <p:cNvPr id="26" name="图片 3"/>
            <p:cNvPicPr>
              <a:picLocks noChangeAspect="1"/>
            </p:cNvPicPr>
            <p:nvPr/>
          </p:nvPicPr>
          <p:blipFill>
            <a:blip r:embed="rId1"/>
            <a:srcRect l="12565" t="7317" r="20419" b="11498"/>
            <a:stretch>
              <a:fillRect/>
            </a:stretch>
          </p:blipFill>
          <p:spPr>
            <a:xfrm>
              <a:off x="23701" y="2623"/>
              <a:ext cx="308" cy="280"/>
            </a:xfrm>
            <a:prstGeom prst="rect">
              <a:avLst/>
            </a:prstGeom>
          </p:spPr>
        </p:pic>
        <p:pic>
          <p:nvPicPr>
            <p:cNvPr id="28" name="图片 6"/>
            <p:cNvPicPr>
              <a:picLocks noChangeAspect="1"/>
            </p:cNvPicPr>
            <p:nvPr/>
          </p:nvPicPr>
          <p:blipFill>
            <a:blip r:embed="rId2"/>
            <a:srcRect l="10239" t="10749" r="9215" b="10749"/>
            <a:stretch>
              <a:fillRect/>
            </a:stretch>
          </p:blipFill>
          <p:spPr>
            <a:xfrm>
              <a:off x="24730" y="2623"/>
              <a:ext cx="283" cy="289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505" y="1793875"/>
            <a:ext cx="9839960" cy="46234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/>
        </p:nvSpPr>
        <p:spPr>
          <a:xfrm>
            <a:off x="442030" y="120085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dirty="0">
                <a:ln>
                  <a:solidFill>
                    <a:schemeClr val="bg1"/>
                  </a:solidFill>
                </a:ln>
                <a:gradFill>
                  <a:gsLst>
                    <a:gs pos="29000">
                      <a:srgbClr val="068E45"/>
                    </a:gs>
                    <a:gs pos="44000">
                      <a:srgbClr val="068E45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lin ang="5400000" scaled="1"/>
                </a:gradFill>
                <a:latin typeface="锐字锐线怒放黑简1.0" panose="02010604000000000000" pitchFamily="2" charset="-122"/>
                <a:ea typeface="锐字锐线怒放黑简1.0" panose="02010604000000000000" pitchFamily="2" charset="-122"/>
                <a:sym typeface="+mn-ea"/>
              </a:rPr>
              <a:t>提交人遗申请</a:t>
            </a:r>
            <a:endParaRPr lang="zh-CN" altLang="en-US" sz="3000" dirty="0">
              <a:ln>
                <a:solidFill>
                  <a:schemeClr val="bg1"/>
                </a:solidFill>
              </a:ln>
              <a:gradFill>
                <a:gsLst>
                  <a:gs pos="29000">
                    <a:srgbClr val="068E45"/>
                  </a:gs>
                  <a:gs pos="44000">
                    <a:srgbClr val="068E45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</a:gsLst>
                <a:lin ang="5400000" scaled="1"/>
              </a:gradFill>
              <a:latin typeface="锐字锐线怒放黑简1.0" panose="02010604000000000000" pitchFamily="2" charset="-122"/>
              <a:ea typeface="锐字锐线怒放黑简1.0" panose="02010604000000000000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08330" y="879475"/>
            <a:ext cx="1024318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3.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若人遗秘书判定需要上报人遗 提交相关人遗材料（组长单位：申请书 、公示截图或批件）请根据红色部分人遗审批结论，提供相关人遗批件（如科技部审批决定书等）</a:t>
            </a:r>
            <a:endParaRPr lang="en-US" altLang="zh-CN" sz="1600" b="1" dirty="0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b="1608"/>
          <a:stretch>
            <a:fillRect/>
          </a:stretch>
        </p:blipFill>
        <p:spPr>
          <a:xfrm>
            <a:off x="659098" y="1721954"/>
            <a:ext cx="10535064" cy="4891301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9480" y="1677670"/>
            <a:ext cx="10302875" cy="483997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608330" y="1217352"/>
            <a:ext cx="10243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1.</a:t>
            </a:r>
            <a:r>
              <a:rPr lang="zh-CN" sz="1600" b="1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点击“临床注册号登记”，开始填写临床注册号登记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情况</a:t>
            </a:r>
            <a:r>
              <a:rPr lang="zh-CN" sz="1600" b="1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；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442030" y="120085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SzTx/>
              <a:buFontTx/>
            </a:pPr>
            <a:r>
              <a:rPr lang="zh-CN" altLang="en-US" sz="3000" dirty="0">
                <a:ln>
                  <a:solidFill>
                    <a:schemeClr val="bg1"/>
                  </a:solidFill>
                </a:ln>
                <a:gradFill>
                  <a:gsLst>
                    <a:gs pos="29000">
                      <a:srgbClr val="068E45"/>
                    </a:gs>
                    <a:gs pos="44000">
                      <a:srgbClr val="068E45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lin ang="5400000" scaled="1"/>
                </a:gradFill>
                <a:latin typeface="锐字锐线怒放黑简1.0" panose="02010604000000000000" pitchFamily="2" charset="-122"/>
                <a:ea typeface="锐字锐线怒放黑简1.0" panose="02010604000000000000" pitchFamily="2" charset="-122"/>
                <a:sym typeface="+mn-ea"/>
              </a:rPr>
              <a:t>临</a:t>
            </a:r>
            <a:r>
              <a:rPr lang="zh-CN" altLang="en-US" sz="3000" dirty="0">
                <a:ln>
                  <a:solidFill>
                    <a:schemeClr val="bg1"/>
                  </a:solidFill>
                </a:ln>
                <a:gradFill>
                  <a:gsLst>
                    <a:gs pos="29000">
                      <a:srgbClr val="068E45"/>
                    </a:gs>
                    <a:gs pos="44000">
                      <a:srgbClr val="068E45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lin ang="5400000" scaled="1"/>
                </a:gradFill>
                <a:latin typeface="锐字锐线怒放黑简1.0" panose="02010604000000000000" pitchFamily="2" charset="-122"/>
                <a:ea typeface="锐字锐线怒放黑简1.0" panose="02010604000000000000" pitchFamily="2" charset="-122"/>
                <a:sym typeface="+mn-ea"/>
              </a:rPr>
              <a:t>床注册号登记</a:t>
            </a:r>
            <a:endParaRPr lang="zh-CN" altLang="en-US" sz="3000" dirty="0">
              <a:ln>
                <a:solidFill>
                  <a:schemeClr val="bg1"/>
                </a:solidFill>
              </a:ln>
              <a:gradFill>
                <a:gsLst>
                  <a:gs pos="29000">
                    <a:srgbClr val="068E45"/>
                  </a:gs>
                  <a:gs pos="44000">
                    <a:srgbClr val="068E45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</a:gsLst>
                <a:lin ang="5400000" scaled="1"/>
              </a:gradFill>
              <a:latin typeface="锐字锐线怒放黑简1.0" panose="02010604000000000000" pitchFamily="2" charset="-122"/>
              <a:ea typeface="锐字锐线怒放黑简1.0" panose="02010604000000000000" pitchFamily="2" charset="-122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8344535" y="5115560"/>
            <a:ext cx="911860" cy="1485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/>
        </p:nvSpPr>
        <p:spPr>
          <a:xfrm>
            <a:off x="442030" y="120085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SzTx/>
              <a:buFontTx/>
            </a:pPr>
            <a:r>
              <a:rPr lang="zh-CN" altLang="en-US" sz="3000" dirty="0">
                <a:ln>
                  <a:solidFill>
                    <a:schemeClr val="bg1"/>
                  </a:solidFill>
                </a:ln>
                <a:gradFill>
                  <a:gsLst>
                    <a:gs pos="29000">
                      <a:srgbClr val="068E45"/>
                    </a:gs>
                    <a:gs pos="44000">
                      <a:srgbClr val="068E45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lin ang="5400000" scaled="1"/>
                </a:gradFill>
                <a:latin typeface="锐字锐线怒放黑简1.0" panose="02010604000000000000" pitchFamily="2" charset="-122"/>
                <a:ea typeface="锐字锐线怒放黑简1.0" panose="02010604000000000000" pitchFamily="2" charset="-122"/>
                <a:sym typeface="+mn-ea"/>
              </a:rPr>
              <a:t>临床注册号登记</a:t>
            </a:r>
            <a:endParaRPr lang="zh-CN" altLang="en-US" sz="3000" dirty="0">
              <a:ln>
                <a:solidFill>
                  <a:schemeClr val="bg1"/>
                </a:solidFill>
              </a:ln>
              <a:gradFill>
                <a:gsLst>
                  <a:gs pos="29000">
                    <a:srgbClr val="068E45"/>
                  </a:gs>
                  <a:gs pos="44000">
                    <a:srgbClr val="068E45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</a:gsLst>
                <a:lin ang="5400000" scaled="1"/>
              </a:gradFill>
              <a:latin typeface="锐字锐线怒放黑简1.0" panose="02010604000000000000" pitchFamily="2" charset="-122"/>
              <a:ea typeface="锐字锐线怒放黑简1.0" panose="02010604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6970" y="2102485"/>
            <a:ext cx="9425940" cy="442849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08330" y="903605"/>
            <a:ext cx="10243185" cy="1198880"/>
            <a:chOff x="9835" y="2111"/>
            <a:chExt cx="16131" cy="1888"/>
          </a:xfrm>
        </p:grpSpPr>
        <p:sp>
          <p:nvSpPr>
            <p:cNvPr id="25" name="文本框 24"/>
            <p:cNvSpPr txBox="1"/>
            <p:nvPr/>
          </p:nvSpPr>
          <p:spPr>
            <a:xfrm>
              <a:off x="9835" y="2111"/>
              <a:ext cx="16131" cy="18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>
                <a:lnSpc>
                  <a:spcPct val="150000"/>
                </a:lnSpc>
              </a:pPr>
              <a:r>
                <a:rPr lang="en-US" alt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2.</a:t>
              </a:r>
              <a:r>
                <a:rPr lang="zh-CN" altLang="en-US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填写临床注册号；</a:t>
              </a:r>
              <a:endPara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indent="0">
                <a:lnSpc>
                  <a:spcPct val="150000"/>
                </a:lnSpc>
              </a:pPr>
              <a:r>
                <a:rPr lang="en-US" altLang="zh-CN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“</a:t>
              </a:r>
              <a:r>
                <a:rPr lang="en-US" altLang="zh-CN" sz="1600" b="1" dirty="0" err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医学研究登记备案信息系统</a:t>
              </a:r>
              <a:r>
                <a:rPr lang="en-US" altLang="zh-CN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”</a:t>
              </a: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默认必填</a:t>
              </a:r>
              <a:r>
                <a:rPr 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，</a:t>
              </a:r>
              <a:r>
                <a:rPr 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完成填写后</a:t>
              </a:r>
              <a:r>
                <a:rPr 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需点击“保存当前页面</a:t>
              </a:r>
              <a:r>
                <a:rPr lang="en-US" alt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”</a:t>
              </a:r>
              <a:r>
                <a:rPr 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，页面状态标识会从</a:t>
              </a:r>
              <a:r>
                <a:rPr lang="en-US" alt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     </a:t>
              </a:r>
              <a:r>
                <a:rPr 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变为</a:t>
              </a:r>
              <a:r>
                <a:rPr lang="en-US" alt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    </a:t>
              </a:r>
              <a:r>
                <a:rPr lang="zh-CN" altLang="en-US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，之后</a:t>
              </a:r>
              <a:r>
                <a:rPr 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即可点击“提交申请”；</a:t>
              </a:r>
              <a:endParaRPr lang="zh-CN" sz="1600" b="1" dirty="0"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pic>
          <p:nvPicPr>
            <p:cNvPr id="26" name="图片 3"/>
            <p:cNvPicPr>
              <a:picLocks noChangeAspect="1"/>
            </p:cNvPicPr>
            <p:nvPr/>
          </p:nvPicPr>
          <p:blipFill>
            <a:blip r:embed="rId2"/>
            <a:srcRect l="12565" t="7317" r="20419" b="11498"/>
            <a:stretch>
              <a:fillRect/>
            </a:stretch>
          </p:blipFill>
          <p:spPr>
            <a:xfrm>
              <a:off x="24115" y="3012"/>
              <a:ext cx="308" cy="280"/>
            </a:xfrm>
            <a:prstGeom prst="rect">
              <a:avLst/>
            </a:prstGeom>
          </p:spPr>
        </p:pic>
        <p:pic>
          <p:nvPicPr>
            <p:cNvPr id="28" name="图片 6"/>
            <p:cNvPicPr>
              <a:picLocks noChangeAspect="1"/>
            </p:cNvPicPr>
            <p:nvPr/>
          </p:nvPicPr>
          <p:blipFill>
            <a:blip r:embed="rId3"/>
            <a:srcRect l="10239" t="10749" r="9215" b="10749"/>
            <a:stretch>
              <a:fillRect/>
            </a:stretch>
          </p:blipFill>
          <p:spPr>
            <a:xfrm>
              <a:off x="25260" y="3003"/>
              <a:ext cx="283" cy="289"/>
            </a:xfrm>
            <a:prstGeom prst="rect">
              <a:avLst/>
            </a:prstGeom>
          </p:spPr>
        </p:pic>
      </p:grpSp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1720" y="1783715"/>
            <a:ext cx="10175875" cy="4780915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/>
        </p:nvSpPr>
        <p:spPr>
          <a:xfrm>
            <a:off x="442030" y="29979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dirty="0">
                <a:ln>
                  <a:solidFill>
                    <a:schemeClr val="bg1"/>
                  </a:solidFill>
                </a:ln>
                <a:gradFill>
                  <a:gsLst>
                    <a:gs pos="29000">
                      <a:srgbClr val="068E45"/>
                    </a:gs>
                    <a:gs pos="44000">
                      <a:srgbClr val="068E45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lin ang="5400000" scaled="1"/>
                </a:gradFill>
                <a:latin typeface="锐字锐线怒放黑简1.0" panose="02010604000000000000" pitchFamily="2" charset="-122"/>
                <a:ea typeface="锐字锐线怒放黑简1.0" panose="02010604000000000000" pitchFamily="2" charset="-122"/>
                <a:sym typeface="+mn-ea"/>
              </a:rPr>
              <a:t>项目任何资料被驳回/项目资料需复审</a:t>
            </a:r>
            <a:endParaRPr lang="zh-CN" altLang="en-US" sz="3000" dirty="0">
              <a:ln>
                <a:solidFill>
                  <a:schemeClr val="bg1"/>
                </a:solidFill>
              </a:ln>
              <a:gradFill>
                <a:gsLst>
                  <a:gs pos="29000">
                    <a:srgbClr val="068E45"/>
                  </a:gs>
                  <a:gs pos="44000">
                    <a:srgbClr val="068E45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</a:gsLst>
                <a:lin ang="5400000" scaled="1"/>
              </a:gradFill>
              <a:latin typeface="锐字锐线怒放黑简1.0" panose="02010604000000000000" pitchFamily="2" charset="-122"/>
              <a:ea typeface="锐字锐线怒放黑简1.0" panose="02010604000000000000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98805" y="1193800"/>
            <a:ext cx="1024255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b="1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点击“修改”即可修改被驳回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/</a:t>
            </a:r>
            <a:r>
              <a:rPr lang="zh-CN" b="1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需要复审的材料；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8344535" y="5793740"/>
            <a:ext cx="911860" cy="1485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1575" y="1113910"/>
            <a:ext cx="10969200" cy="172206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网址：https://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ecr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s.bfh.com.cn:6443/login       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ct val="100000"/>
              </a:lnSpc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快捷登录：通过手机号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及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验证码登录；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ct val="100000"/>
              </a:lnSpc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账号登录：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账号：手机号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密码：首次登录前，请通过 登录按钮 右上方的“忘记密码”设置密码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442030" y="120085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dirty="0">
                <a:ln>
                  <a:solidFill>
                    <a:schemeClr val="bg1"/>
                  </a:solidFill>
                </a:ln>
                <a:gradFill>
                  <a:gsLst>
                    <a:gs pos="29000">
                      <a:srgbClr val="068E45"/>
                    </a:gs>
                    <a:gs pos="44000">
                      <a:srgbClr val="068E45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lin ang="5400000" scaled="1"/>
                </a:gradFill>
                <a:latin typeface="锐字锐线怒放黑简1.0" panose="02010604000000000000" pitchFamily="2" charset="-122"/>
                <a:ea typeface="锐字锐线怒放黑简1.0" panose="02010604000000000000" pitchFamily="2" charset="-122"/>
              </a:rPr>
              <a:t>登录</a:t>
            </a:r>
            <a:endParaRPr lang="zh-CN" altLang="en-US" sz="3000" dirty="0">
              <a:ln>
                <a:solidFill>
                  <a:schemeClr val="bg1"/>
                </a:solidFill>
              </a:ln>
              <a:gradFill>
                <a:gsLst>
                  <a:gs pos="29000">
                    <a:srgbClr val="068E45"/>
                  </a:gs>
                  <a:gs pos="44000">
                    <a:srgbClr val="068E45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</a:gsLst>
                <a:lin ang="5400000" scaled="1"/>
              </a:gradFill>
              <a:latin typeface="锐字锐线怒放黑简1.0" panose="02010604000000000000" pitchFamily="2" charset="-122"/>
              <a:ea typeface="锐字锐线怒放黑简1.0" panose="02010604000000000000" pitchFamily="2" charset="-122"/>
            </a:endParaRPr>
          </a:p>
        </p:txBody>
      </p:sp>
      <p:pic>
        <p:nvPicPr>
          <p:cNvPr id="2" name="图片 1" descr="✅登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16200" y="2727325"/>
            <a:ext cx="7163435" cy="39249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/>
        </p:nvSpPr>
        <p:spPr>
          <a:xfrm>
            <a:off x="442030" y="29979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dirty="0">
                <a:ln>
                  <a:solidFill>
                    <a:schemeClr val="bg1"/>
                  </a:solidFill>
                </a:ln>
                <a:gradFill>
                  <a:gsLst>
                    <a:gs pos="29000">
                      <a:srgbClr val="068E45"/>
                    </a:gs>
                    <a:gs pos="44000">
                      <a:srgbClr val="068E45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lin ang="5400000" scaled="1"/>
                </a:gradFill>
                <a:latin typeface="锐字锐线怒放黑简1.0" panose="02010604000000000000" pitchFamily="2" charset="-122"/>
                <a:ea typeface="锐字锐线怒放黑简1.0" panose="02010604000000000000" pitchFamily="2" charset="-122"/>
                <a:sym typeface="+mn-ea"/>
              </a:rPr>
              <a:t>下载学术</a:t>
            </a:r>
            <a:r>
              <a:rPr lang="en-US" altLang="zh-CN" sz="3000" dirty="0">
                <a:ln>
                  <a:solidFill>
                    <a:schemeClr val="bg1"/>
                  </a:solidFill>
                </a:ln>
                <a:gradFill>
                  <a:gsLst>
                    <a:gs pos="29000">
                      <a:srgbClr val="068E45"/>
                    </a:gs>
                    <a:gs pos="44000">
                      <a:srgbClr val="068E45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lin ang="5400000" scaled="1"/>
                </a:gradFill>
                <a:latin typeface="锐字锐线怒放黑简1.0" panose="02010604000000000000" pitchFamily="2" charset="-122"/>
                <a:ea typeface="锐字锐线怒放黑简1.0" panose="02010604000000000000" pitchFamily="2" charset="-122"/>
                <a:sym typeface="+mn-ea"/>
              </a:rPr>
              <a:t>/</a:t>
            </a:r>
            <a:r>
              <a:rPr lang="zh-CN" altLang="en-US" sz="3000" dirty="0">
                <a:ln>
                  <a:solidFill>
                    <a:schemeClr val="bg1"/>
                  </a:solidFill>
                </a:ln>
                <a:gradFill>
                  <a:gsLst>
                    <a:gs pos="29000">
                      <a:srgbClr val="068E45"/>
                    </a:gs>
                    <a:gs pos="44000">
                      <a:srgbClr val="068E45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lin ang="5400000" scaled="1"/>
                </a:gradFill>
                <a:latin typeface="锐字锐线怒放黑简1.0" panose="02010604000000000000" pitchFamily="2" charset="-122"/>
                <a:ea typeface="锐字锐线怒放黑简1.0" panose="02010604000000000000" pitchFamily="2" charset="-122"/>
                <a:sym typeface="+mn-ea"/>
              </a:rPr>
              <a:t>伦理审查批件</a:t>
            </a:r>
            <a:endParaRPr lang="zh-CN" altLang="en-US" sz="3000" dirty="0">
              <a:ln>
                <a:solidFill>
                  <a:schemeClr val="bg1"/>
                </a:solidFill>
              </a:ln>
              <a:gradFill>
                <a:gsLst>
                  <a:gs pos="29000">
                    <a:srgbClr val="068E45"/>
                  </a:gs>
                  <a:gs pos="44000">
                    <a:srgbClr val="068E45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</a:gsLst>
                <a:lin ang="5400000" scaled="1"/>
              </a:gradFill>
              <a:latin typeface="锐字锐线怒放黑简1.0" panose="02010604000000000000" pitchFamily="2" charset="-122"/>
              <a:ea typeface="锐字锐线怒放黑简1.0" panose="02010604000000000000" pitchFamily="2" charset="-122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8344535" y="5793740"/>
            <a:ext cx="911860" cy="1485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微信图片_202210100846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1685925"/>
            <a:ext cx="10058400" cy="45624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08330" y="1193800"/>
            <a:ext cx="1024255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审查通过后，点击学术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/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伦理审查批件可进行相应批件电子版下载，不再发放纸板批件。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5" name="右箭头 4"/>
          <p:cNvSpPr/>
          <p:nvPr/>
        </p:nvSpPr>
        <p:spPr>
          <a:xfrm>
            <a:off x="2148840" y="3482340"/>
            <a:ext cx="911860" cy="1485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2020019" y="1922065"/>
            <a:ext cx="815196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800" dirty="0">
                <a:ln>
                  <a:solidFill>
                    <a:schemeClr val="bg1"/>
                  </a:solidFill>
                </a:ln>
                <a:gradFill>
                  <a:gsLst>
                    <a:gs pos="29000">
                      <a:srgbClr val="068E45"/>
                    </a:gs>
                    <a:gs pos="44000">
                      <a:srgbClr val="068E45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THANK YOU!</a:t>
            </a:r>
            <a:endParaRPr lang="zh-CN" altLang="en-US" sz="88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锐字锐线怒放黑简1.0" panose="02010604000000000000" pitchFamily="2" charset="-122"/>
              <a:ea typeface="锐字锐线怒放黑简1.0" panose="02010604000000000000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60785" y="3104515"/>
            <a:ext cx="2415540" cy="27997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355025" y="3272155"/>
            <a:ext cx="2632075" cy="2632075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1575" y="1055001"/>
            <a:ext cx="10969200" cy="1202834"/>
          </a:xfrm>
        </p:spPr>
        <p:txBody>
          <a:bodyPr>
            <a:noAutofit/>
          </a:bodyPr>
          <a:lstStyle/>
          <a:p>
            <a:pPr marL="0" indent="0">
              <a:buAutoNum type="arabicPeriod"/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点击忘记密码；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buAutoNum type="arabicPeriod"/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输入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要修改密码的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手机号，然后输入验证码并点击下一步；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buAutoNum type="arabicPeriod"/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填写接收到的验证码并填写新密码，提交后即可完成密码更改；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442030" y="120085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dirty="0">
                <a:ln>
                  <a:solidFill>
                    <a:schemeClr val="bg1"/>
                  </a:solidFill>
                </a:ln>
                <a:gradFill>
                  <a:gsLst>
                    <a:gs pos="29000">
                      <a:srgbClr val="068E45"/>
                    </a:gs>
                    <a:gs pos="44000">
                      <a:srgbClr val="068E45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lin ang="5400000" scaled="1"/>
                </a:gradFill>
                <a:latin typeface="锐字锐线怒放黑简1.0" panose="02010604000000000000" pitchFamily="2" charset="-122"/>
                <a:ea typeface="锐字锐线怒放黑简1.0" panose="02010604000000000000" pitchFamily="2" charset="-122"/>
              </a:rPr>
              <a:t>忘记密码</a:t>
            </a:r>
            <a:endParaRPr lang="zh-CN" altLang="en-US" sz="3000" dirty="0">
              <a:ln>
                <a:solidFill>
                  <a:schemeClr val="bg1"/>
                </a:solidFill>
              </a:ln>
              <a:gradFill>
                <a:gsLst>
                  <a:gs pos="29000">
                    <a:srgbClr val="068E45"/>
                  </a:gs>
                  <a:gs pos="44000">
                    <a:srgbClr val="068E45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</a:gsLst>
                <a:lin ang="5400000" scaled="1"/>
              </a:gradFill>
              <a:latin typeface="锐字锐线怒放黑简1.0" panose="02010604000000000000" pitchFamily="2" charset="-122"/>
              <a:ea typeface="锐字锐线怒放黑简1.0" panose="02010604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97255" y="2378075"/>
            <a:ext cx="4184015" cy="3729355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>
          <a:xfrm>
            <a:off x="3083560" y="4793615"/>
            <a:ext cx="674370" cy="1841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/>
        </p:nvSpPr>
        <p:spPr>
          <a:xfrm>
            <a:off x="442030" y="120085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zh-CN" sz="3000" dirty="0">
                <a:ln>
                  <a:solidFill>
                    <a:schemeClr val="bg1"/>
                  </a:solidFill>
                </a:ln>
                <a:gradFill>
                  <a:gsLst>
                    <a:gs pos="29000">
                      <a:srgbClr val="068E45"/>
                    </a:gs>
                    <a:gs pos="44000">
                      <a:srgbClr val="068E45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lin ang="5400000" scaled="1"/>
                </a:gradFill>
                <a:latin typeface="锐字锐线怒放黑简1.0" panose="02010604000000000000" pitchFamily="2" charset="-122"/>
                <a:ea typeface="锐字锐线怒放黑简1.0" panose="02010604000000000000" pitchFamily="2" charset="-122"/>
              </a:rPr>
              <a:t>维护个人电子签名</a:t>
            </a:r>
            <a:endParaRPr lang="zh-CN" altLang="zh-CN" sz="3000" dirty="0">
              <a:ln>
                <a:solidFill>
                  <a:schemeClr val="bg1"/>
                </a:solidFill>
              </a:ln>
              <a:gradFill>
                <a:gsLst>
                  <a:gs pos="29000">
                    <a:srgbClr val="068E45"/>
                  </a:gs>
                  <a:gs pos="44000">
                    <a:srgbClr val="068E45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</a:gsLst>
                <a:lin ang="5400000" scaled="1"/>
              </a:gradFill>
              <a:latin typeface="锐字锐线怒放黑简1.0" panose="02010604000000000000" pitchFamily="2" charset="-122"/>
              <a:ea typeface="锐字锐线怒放黑简1.0" panose="02010604000000000000" pitchFamily="2" charset="-122"/>
            </a:endParaRPr>
          </a:p>
        </p:txBody>
      </p:sp>
      <p:sp>
        <p:nvSpPr>
          <p:cNvPr id="5" name="内容占位符 2"/>
          <p:cNvSpPr txBox="1"/>
          <p:nvPr/>
        </p:nvSpPr>
        <p:spPr>
          <a:xfrm>
            <a:off x="611575" y="1055001"/>
            <a:ext cx="10969200" cy="1202834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AutoNum type="arabicPeriod"/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点击右上角个人信息打开浮层进入个人中心页面</a:t>
            </a:r>
            <a:endParaRPr lang="en-US" altLang="zh-CN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buFont typeface="Arial" panose="020B0604020202020204" pitchFamily="34" charset="0"/>
              <a:buAutoNum type="arabicPeriod"/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在个人中心电子签名位置上传个人签名图片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5755" y="1994535"/>
            <a:ext cx="9000000" cy="42937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870" y="1739900"/>
            <a:ext cx="10123170" cy="4756150"/>
          </a:xfrm>
          <a:prstGeom prst="rect">
            <a:avLst/>
          </a:prstGeom>
        </p:spPr>
      </p:pic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442030" y="128711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3000" b="1" spc="300" dirty="0">
                <a:ln>
                  <a:solidFill>
                    <a:schemeClr val="bg1"/>
                  </a:solidFill>
                </a:ln>
                <a:gradFill>
                  <a:gsLst>
                    <a:gs pos="29000">
                      <a:srgbClr val="068E45"/>
                    </a:gs>
                    <a:gs pos="44000">
                      <a:srgbClr val="068E45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lin ang="5400000" scaled="1"/>
                </a:gradFill>
                <a:uFillTx/>
                <a:latin typeface="锐字锐线怒放黑简1.0" panose="02010604000000000000" pitchFamily="2" charset="-122"/>
                <a:ea typeface="锐字锐线怒放黑简1.0" panose="02010604000000000000" pitchFamily="2" charset="-122"/>
                <a:sym typeface="+mn-ea"/>
              </a:rPr>
              <a:t>材料模板下载</a:t>
            </a:r>
            <a:endParaRPr lang="zh-CN" altLang="en-US" sz="3000" b="1" spc="300" dirty="0">
              <a:ln>
                <a:solidFill>
                  <a:schemeClr val="bg1"/>
                </a:solidFill>
              </a:ln>
              <a:gradFill>
                <a:gsLst>
                  <a:gs pos="29000">
                    <a:srgbClr val="068E45"/>
                  </a:gs>
                  <a:gs pos="44000">
                    <a:srgbClr val="068E45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</a:gsLst>
                <a:lin ang="5400000" scaled="1"/>
              </a:gradFill>
              <a:uFillTx/>
              <a:latin typeface="锐字锐线怒放黑简1.0" panose="02010604000000000000" pitchFamily="2" charset="-122"/>
              <a:ea typeface="锐字锐线怒放黑简1.0" panose="02010604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08330" y="1204595"/>
            <a:ext cx="719201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1600" b="1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点击“材料模板下载”，进入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“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材料模板下载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”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页</a:t>
            </a:r>
            <a:r>
              <a:rPr lang="zh-CN" sz="1600" b="0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；</a:t>
            </a:r>
            <a:endParaRPr lang="zh-CN" altLang="en-US" sz="1600" b="0" dirty="0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12" name="左箭头 11"/>
          <p:cNvSpPr/>
          <p:nvPr/>
        </p:nvSpPr>
        <p:spPr>
          <a:xfrm rot="10800000">
            <a:off x="753110" y="3642360"/>
            <a:ext cx="458470" cy="17081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442030" y="128711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r>
              <a:rPr lang="zh-CN" altLang="en-US" sz="3000" b="1" spc="300" dirty="0">
                <a:ln>
                  <a:solidFill>
                    <a:schemeClr val="bg1"/>
                  </a:solidFill>
                </a:ln>
                <a:gradFill>
                  <a:gsLst>
                    <a:gs pos="29000">
                      <a:srgbClr val="068E45"/>
                    </a:gs>
                    <a:gs pos="44000">
                      <a:srgbClr val="068E45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lin ang="5400000" scaled="1"/>
                </a:gradFill>
                <a:uFillTx/>
                <a:latin typeface="锐字锐线怒放黑简1.0" panose="02010604000000000000" pitchFamily="2" charset="-122"/>
                <a:ea typeface="锐字锐线怒放黑简1.0" panose="02010604000000000000" pitchFamily="2" charset="-122"/>
                <a:sym typeface="+mn-ea"/>
              </a:rPr>
              <a:t>材料模板下载</a:t>
            </a:r>
            <a:endParaRPr lang="zh-CN" altLang="en-US" sz="3000" dirty="0">
              <a:ln>
                <a:solidFill>
                  <a:schemeClr val="bg1"/>
                </a:solidFill>
              </a:ln>
              <a:gradFill>
                <a:gsLst>
                  <a:gs pos="29000">
                    <a:srgbClr val="068E45"/>
                  </a:gs>
                  <a:gs pos="44000">
                    <a:srgbClr val="068E45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</a:gsLst>
                <a:lin ang="5400000" scaled="1"/>
              </a:gradFill>
              <a:latin typeface="锐字锐线怒放黑简1.0" panose="02010604000000000000" pitchFamily="2" charset="-122"/>
              <a:ea typeface="锐字锐线怒放黑简1.0" panose="02010604000000000000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81355" y="1165225"/>
            <a:ext cx="719201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1600" b="1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在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“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材料模板下载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”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页，可下载需要的材料模板；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12" name="左箭头 11"/>
          <p:cNvSpPr/>
          <p:nvPr/>
        </p:nvSpPr>
        <p:spPr>
          <a:xfrm>
            <a:off x="2593975" y="3455035"/>
            <a:ext cx="1108710" cy="19621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2480" y="1832610"/>
            <a:ext cx="10121900" cy="4755515"/>
          </a:xfrm>
          <a:prstGeom prst="rect">
            <a:avLst/>
          </a:prstGeom>
        </p:spPr>
      </p:pic>
      <p:sp>
        <p:nvSpPr>
          <p:cNvPr id="7" name="左箭头 6"/>
          <p:cNvSpPr/>
          <p:nvPr/>
        </p:nvSpPr>
        <p:spPr>
          <a:xfrm>
            <a:off x="3221990" y="3785870"/>
            <a:ext cx="1108710" cy="19621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2030" y="128711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r>
              <a:rPr lang="zh-CN" altLang="zh-CN" sz="3000" dirty="0">
                <a:ln>
                  <a:solidFill>
                    <a:schemeClr val="bg1"/>
                  </a:solidFill>
                </a:ln>
                <a:gradFill>
                  <a:gsLst>
                    <a:gs pos="29000">
                      <a:srgbClr val="068E45"/>
                    </a:gs>
                    <a:gs pos="44000">
                      <a:srgbClr val="068E45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lin ang="5400000" scaled="1"/>
                </a:gradFill>
                <a:latin typeface="锐字锐线怒放黑简1.0" panose="02010604000000000000" pitchFamily="2" charset="-122"/>
                <a:ea typeface="锐字锐线怒放黑简1.0" panose="02010604000000000000" pitchFamily="2" charset="-122"/>
                <a:cs typeface="+mn-cs"/>
              </a:rPr>
              <a:t>申请项目</a:t>
            </a:r>
            <a:endParaRPr lang="zh-CN" altLang="zh-CN" sz="3000" dirty="0">
              <a:ln>
                <a:solidFill>
                  <a:schemeClr val="bg1"/>
                </a:solidFill>
              </a:ln>
              <a:gradFill>
                <a:gsLst>
                  <a:gs pos="29000">
                    <a:srgbClr val="068E45"/>
                  </a:gs>
                  <a:gs pos="44000">
                    <a:srgbClr val="068E45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</a:gsLst>
                <a:lin ang="5400000" scaled="1"/>
              </a:gradFill>
              <a:latin typeface="锐字锐线怒放黑简1.0" panose="02010604000000000000" pitchFamily="2" charset="-122"/>
              <a:ea typeface="锐字锐线怒放黑简1.0" panose="02010604000000000000" pitchFamily="2" charset="-122"/>
              <a:cs typeface="+mn-cs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45795" y="1116965"/>
            <a:ext cx="50800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1.</a:t>
            </a:r>
            <a:r>
              <a:rPr lang="zh-CN" sz="1600" b="1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点击“申请项目”，开始填写项目申请材料</a:t>
            </a:r>
            <a:r>
              <a:rPr lang="zh-CN" sz="1600" b="0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；</a:t>
            </a:r>
            <a:endParaRPr lang="zh-CN" altLang="en-US" sz="1600" b="0" dirty="0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2835" y="1652270"/>
            <a:ext cx="10006330" cy="4701540"/>
          </a:xfrm>
          <a:prstGeom prst="rect">
            <a:avLst/>
          </a:prstGeom>
        </p:spPr>
      </p:pic>
      <p:sp>
        <p:nvSpPr>
          <p:cNvPr id="7" name="左箭头 6"/>
          <p:cNvSpPr/>
          <p:nvPr/>
        </p:nvSpPr>
        <p:spPr>
          <a:xfrm>
            <a:off x="2741930" y="3290570"/>
            <a:ext cx="427990" cy="19621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0950" y="2083435"/>
            <a:ext cx="9502140" cy="4637405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/>
        </p:nvSpPr>
        <p:spPr>
          <a:xfrm>
            <a:off x="442030" y="120085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dirty="0">
                <a:ln>
                  <a:solidFill>
                    <a:schemeClr val="bg1"/>
                  </a:solidFill>
                </a:ln>
                <a:gradFill>
                  <a:gsLst>
                    <a:gs pos="29000">
                      <a:srgbClr val="068E45"/>
                    </a:gs>
                    <a:gs pos="44000">
                      <a:srgbClr val="068E45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lin ang="5400000" scaled="1"/>
                </a:gradFill>
                <a:latin typeface="锐字锐线怒放黑简1.0" panose="02010604000000000000" pitchFamily="2" charset="-122"/>
                <a:ea typeface="锐字锐线怒放黑简1.0" panose="02010604000000000000" pitchFamily="2" charset="-122"/>
              </a:rPr>
              <a:t>申请项目</a:t>
            </a:r>
            <a:endParaRPr lang="zh-CN" altLang="en-US" sz="3000" dirty="0">
              <a:ln>
                <a:solidFill>
                  <a:schemeClr val="bg1"/>
                </a:solidFill>
              </a:ln>
              <a:gradFill>
                <a:gsLst>
                  <a:gs pos="29000">
                    <a:srgbClr val="068E45"/>
                  </a:gs>
                  <a:gs pos="44000">
                    <a:srgbClr val="068E45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</a:gsLst>
                <a:lin ang="5400000" scaled="1"/>
              </a:gradFill>
              <a:latin typeface="锐字锐线怒放黑简1.0" panose="02010604000000000000" pitchFamily="2" charset="-122"/>
              <a:ea typeface="锐字锐线怒放黑简1.0" panose="02010604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08013" y="869334"/>
            <a:ext cx="10933430" cy="1568288"/>
            <a:chOff x="9835" y="2077"/>
            <a:chExt cx="17218" cy="2470"/>
          </a:xfrm>
        </p:grpSpPr>
        <p:sp>
          <p:nvSpPr>
            <p:cNvPr id="12" name="文本框 11"/>
            <p:cNvSpPr txBox="1"/>
            <p:nvPr/>
          </p:nvSpPr>
          <p:spPr>
            <a:xfrm>
              <a:off x="9835" y="2077"/>
              <a:ext cx="17218" cy="24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>
                <a:lnSpc>
                  <a:spcPct val="150000"/>
                </a:lnSpc>
              </a:pPr>
              <a:r>
                <a:rPr lang="en-US" alt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2. </a:t>
              </a:r>
              <a:r>
                <a:rPr 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填写材料。每个页面填写后需点击</a:t>
              </a:r>
              <a:r>
                <a:rPr lang="zh-CN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“保存当前页面”</a:t>
              </a:r>
              <a:r>
                <a:rPr 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，完成填写，页面状态标识会从</a:t>
              </a:r>
              <a:r>
                <a:rPr lang="en-US" alt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     </a:t>
              </a:r>
              <a:r>
                <a:rPr 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变为</a:t>
              </a:r>
              <a:r>
                <a:rPr lang="en-US" alt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    </a:t>
              </a:r>
              <a:r>
                <a:rPr 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；所有页面</a:t>
              </a:r>
              <a:r>
                <a:rPr lang="zh-CN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填写完成</a:t>
              </a:r>
              <a:r>
                <a:rPr 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，即可点击</a:t>
              </a:r>
              <a:r>
                <a:rPr lang="zh-CN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“提交申请”</a:t>
              </a:r>
              <a:r>
                <a:rPr 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；</a:t>
              </a:r>
              <a:endParaRPr lang="zh-CN" sz="1600" b="1" dirty="0"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indent="0">
                <a:lnSpc>
                  <a:spcPct val="150000"/>
                </a:lnSpc>
              </a:pPr>
              <a:r>
                <a:rPr 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   </a:t>
              </a:r>
              <a:r>
                <a:rPr lang="en-US" alt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“</a:t>
              </a:r>
              <a:r>
                <a:rPr 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项目申请</a:t>
              </a:r>
              <a:r>
                <a:rPr lang="en-US" alt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”</a:t>
              </a:r>
              <a:r>
                <a:rPr 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提交</a:t>
              </a:r>
              <a:r>
                <a:rPr lang="zh-CN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立项受理</a:t>
              </a:r>
              <a:r>
                <a:rPr lang="en-US" altLang="zh-CN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+</a:t>
              </a: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学术审查</a:t>
              </a:r>
              <a:r>
                <a:rPr lang="zh-CN" altLang="en-US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两个阶段的材料，若</a:t>
              </a:r>
              <a:r>
                <a:rPr 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审批通过，</a:t>
              </a:r>
              <a:r>
                <a:rPr lang="zh-CN" sz="1600" b="1" u="sng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无需研究者操作</a:t>
              </a:r>
              <a:r>
                <a:rPr 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，项目自动进入</a:t>
              </a:r>
              <a:r>
                <a:rPr lang="zh-CN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学术伦理审查</a:t>
              </a:r>
              <a:r>
                <a:rPr lang="zh-CN" sz="1600" b="1" dirty="0"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；</a:t>
              </a:r>
              <a:endParaRPr lang="zh-CN" altLang="en-US" sz="1600" b="0" dirty="0"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indent="0">
                <a:lnSpc>
                  <a:spcPct val="150000"/>
                </a:lnSpc>
              </a:pPr>
              <a:endParaRPr lang="zh-CN" sz="1600" b="1" dirty="0"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pic>
          <p:nvPicPr>
            <p:cNvPr id="113" name="图片 3"/>
            <p:cNvPicPr>
              <a:picLocks noChangeAspect="1"/>
            </p:cNvPicPr>
            <p:nvPr/>
          </p:nvPicPr>
          <p:blipFill>
            <a:blip r:embed="rId2"/>
            <a:srcRect l="12565" t="7317" r="20419" b="11498"/>
            <a:stretch>
              <a:fillRect/>
            </a:stretch>
          </p:blipFill>
          <p:spPr>
            <a:xfrm>
              <a:off x="22368" y="2360"/>
              <a:ext cx="321" cy="292"/>
            </a:xfrm>
            <a:prstGeom prst="rect">
              <a:avLst/>
            </a:prstGeom>
          </p:spPr>
        </p:pic>
        <p:pic>
          <p:nvPicPr>
            <p:cNvPr id="114" name="图片 6"/>
            <p:cNvPicPr>
              <a:picLocks noChangeAspect="1"/>
            </p:cNvPicPr>
            <p:nvPr/>
          </p:nvPicPr>
          <p:blipFill>
            <a:blip r:embed="rId3"/>
            <a:srcRect l="10239" t="10749" r="9215" b="10749"/>
            <a:stretch>
              <a:fillRect/>
            </a:stretch>
          </p:blipFill>
          <p:spPr>
            <a:xfrm>
              <a:off x="23497" y="2350"/>
              <a:ext cx="296" cy="302"/>
            </a:xfrm>
            <a:prstGeom prst="rect">
              <a:avLst/>
            </a:prstGeom>
          </p:spPr>
        </p:pic>
      </p:grp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1505" y="1193099"/>
            <a:ext cx="10968990" cy="3798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如果不提交，则会保存到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项目列表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，可通过点击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编辑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按钮继续填写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标题 1"/>
          <p:cNvSpPr>
            <a:spLocks noGrp="1"/>
          </p:cNvSpPr>
          <p:nvPr/>
        </p:nvSpPr>
        <p:spPr>
          <a:xfrm>
            <a:off x="442030" y="120085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dirty="0">
                <a:ln>
                  <a:solidFill>
                    <a:schemeClr val="bg1"/>
                  </a:solidFill>
                </a:ln>
                <a:gradFill>
                  <a:gsLst>
                    <a:gs pos="29000">
                      <a:srgbClr val="068E45"/>
                    </a:gs>
                    <a:gs pos="44000">
                      <a:srgbClr val="068E45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lin ang="5400000" scaled="1"/>
                </a:gradFill>
                <a:latin typeface="锐字锐线怒放黑简1.0" panose="02010604000000000000" pitchFamily="2" charset="-122"/>
                <a:ea typeface="锐字锐线怒放黑简1.0" panose="02010604000000000000" pitchFamily="2" charset="-122"/>
              </a:rPr>
              <a:t>申请项目</a:t>
            </a:r>
            <a:endParaRPr lang="zh-CN" altLang="en-US" sz="3000" dirty="0">
              <a:ln>
                <a:solidFill>
                  <a:schemeClr val="bg1"/>
                </a:solidFill>
              </a:ln>
              <a:gradFill>
                <a:gsLst>
                  <a:gs pos="29000">
                    <a:srgbClr val="068E45"/>
                  </a:gs>
                  <a:gs pos="44000">
                    <a:srgbClr val="068E45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</a:gsLst>
                <a:lin ang="5400000" scaled="1"/>
              </a:gradFill>
              <a:latin typeface="锐字锐线怒放黑简1.0" panose="02010604000000000000" pitchFamily="2" charset="-122"/>
              <a:ea typeface="锐字锐线怒放黑简1.0" panose="02010604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0310" y="1572895"/>
            <a:ext cx="9771380" cy="4591050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>
          <a:xfrm>
            <a:off x="8653780" y="5669915"/>
            <a:ext cx="674370" cy="1841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KSO_WM_UNIT_PLACING_PICTURE_USER_VIEWPORT" val="{&quot;height&quot;:5916,&quot;width&quot;:7164}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p="http://schemas.openxmlformats.org/presentationml/2006/main">
  <p:tag name="KSO_WM_UNIT_PLACING_PICTURE_USER_VIEWPORT" val="{&quot;height&quot;:5916,&quot;width&quot;:7164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PLACING_PICTURE_USER_VIEWPORT" val="{&quot;height&quot;:4409,&quot;width&quot;:3804}"/>
</p:tagLst>
</file>

<file path=ppt/tags/tag8.xml><?xml version="1.0" encoding="utf-8"?>
<p:tagLst xmlns:p="http://schemas.openxmlformats.org/presentationml/2006/main">
  <p:tag name="KSO_WM_UNIT_PLACING_PICTURE_USER_VIEWPORT" val="{&quot;height&quot;:4145,&quot;width&quot;:4145}"/>
</p:tagLst>
</file>

<file path=ppt/tags/tag9.xml><?xml version="1.0" encoding="utf-8"?>
<p:tagLst xmlns:p="http://schemas.openxmlformats.org/presentationml/2006/main">
  <p:tag name="KSO_WM_UNIT_PLACING_PICTURE_USER_VIEWPORT" val="{&quot;height&quot;:6696,&quot;width&quot;:7512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1161</Words>
  <Application>WPS 演示</Application>
  <PresentationFormat>宽屏</PresentationFormat>
  <Paragraphs>94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3" baseType="lpstr">
      <vt:lpstr>Arial</vt:lpstr>
      <vt:lpstr>宋体</vt:lpstr>
      <vt:lpstr>Wingdings</vt:lpstr>
      <vt:lpstr>Agency FB</vt:lpstr>
      <vt:lpstr>锐字锐线怒放黑简1.0</vt:lpstr>
      <vt:lpstr>微软雅黑</vt:lpstr>
      <vt:lpstr>Arial Unicode MS</vt:lpstr>
      <vt:lpstr>Calibri</vt:lpstr>
      <vt:lpstr>Wingdings</vt:lpstr>
      <vt:lpstr>等线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研究者操作内容</vt:lpstr>
      <vt:lpstr>研究者操作内容</vt:lpstr>
      <vt:lpstr>研究者操作内容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QB5054</dc:creator>
  <cp:lastModifiedBy>zoey</cp:lastModifiedBy>
  <cp:revision>35</cp:revision>
  <dcterms:created xsi:type="dcterms:W3CDTF">2022-08-16T06:29:00Z</dcterms:created>
  <dcterms:modified xsi:type="dcterms:W3CDTF">2022-10-10T00:50:14Z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</Properties>
</file>